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797675" cy="9928225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936"/>
    <a:srgbClr val="0066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3018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6E2B-FECA-4CBD-8521-748568A18167}" type="datetimeFigureOut">
              <a:rPr lang="it-IT" smtClean="0"/>
              <a:pPr/>
              <a:t>19/01/2021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76D5D-AD56-4449-A57D-0AEE7A5E4DC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6E2B-FECA-4CBD-8521-748568A18167}" type="datetimeFigureOut">
              <a:rPr lang="it-IT" smtClean="0"/>
              <a:pPr/>
              <a:t>19/01/2021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76D5D-AD56-4449-A57D-0AEE7A5E4DC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6E2B-FECA-4CBD-8521-748568A18167}" type="datetimeFigureOut">
              <a:rPr lang="it-IT" smtClean="0"/>
              <a:pPr/>
              <a:t>19/01/2021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76D5D-AD56-4449-A57D-0AEE7A5E4DC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6E2B-FECA-4CBD-8521-748568A18167}" type="datetimeFigureOut">
              <a:rPr lang="it-IT" smtClean="0"/>
              <a:pPr/>
              <a:t>19/01/2021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76D5D-AD56-4449-A57D-0AEE7A5E4DC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6E2B-FECA-4CBD-8521-748568A18167}" type="datetimeFigureOut">
              <a:rPr lang="it-IT" smtClean="0"/>
              <a:pPr/>
              <a:t>19/01/2021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76D5D-AD56-4449-A57D-0AEE7A5E4DC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6E2B-FECA-4CBD-8521-748568A18167}" type="datetimeFigureOut">
              <a:rPr lang="it-IT" smtClean="0"/>
              <a:pPr/>
              <a:t>19/01/2021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76D5D-AD56-4449-A57D-0AEE7A5E4DC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6E2B-FECA-4CBD-8521-748568A18167}" type="datetimeFigureOut">
              <a:rPr lang="it-IT" smtClean="0"/>
              <a:pPr/>
              <a:t>19/01/2021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76D5D-AD56-4449-A57D-0AEE7A5E4DC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6E2B-FECA-4CBD-8521-748568A18167}" type="datetimeFigureOut">
              <a:rPr lang="it-IT" smtClean="0"/>
              <a:pPr/>
              <a:t>19/01/2021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76D5D-AD56-4449-A57D-0AEE7A5E4DC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6E2B-FECA-4CBD-8521-748568A18167}" type="datetimeFigureOut">
              <a:rPr lang="it-IT" smtClean="0"/>
              <a:pPr/>
              <a:t>19/01/2021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76D5D-AD56-4449-A57D-0AEE7A5E4DC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6E2B-FECA-4CBD-8521-748568A18167}" type="datetimeFigureOut">
              <a:rPr lang="it-IT" smtClean="0"/>
              <a:pPr/>
              <a:t>19/01/2021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76D5D-AD56-4449-A57D-0AEE7A5E4DC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B6E2B-FECA-4CBD-8521-748568A18167}" type="datetimeFigureOut">
              <a:rPr lang="it-IT" smtClean="0"/>
              <a:pPr/>
              <a:t>19/01/2021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76D5D-AD56-4449-A57D-0AEE7A5E4DC9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DB6E2B-FECA-4CBD-8521-748568A18167}" type="datetimeFigureOut">
              <a:rPr lang="it-IT" smtClean="0"/>
              <a:pPr/>
              <a:t>19/01/2021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876D5D-AD56-4449-A57D-0AEE7A5E4DC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tangolo 22">
            <a:extLst>
              <a:ext uri="{FF2B5EF4-FFF2-40B4-BE49-F238E27FC236}">
                <a16:creationId xmlns="" xmlns:a16="http://schemas.microsoft.com/office/drawing/2014/main" id="{53E7ED2C-BF28-4710-92CF-6D3F47EF547A}"/>
              </a:ext>
            </a:extLst>
          </p:cNvPr>
          <p:cNvSpPr/>
          <p:nvPr/>
        </p:nvSpPr>
        <p:spPr>
          <a:xfrm>
            <a:off x="310188" y="946315"/>
            <a:ext cx="6192688" cy="7794195"/>
          </a:xfrm>
          <a:prstGeom prst="rect">
            <a:avLst/>
          </a:prstGeom>
          <a:ln w="3175">
            <a:solidFill>
              <a:srgbClr val="007936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 dirty="0">
              <a:ln>
                <a:solidFill>
                  <a:srgbClr val="0066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363508" y="2352228"/>
            <a:ext cx="6192688" cy="6355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b="1" dirty="0">
                <a:solidFill>
                  <a:srgbClr val="007936"/>
                </a:solidFill>
                <a:latin typeface="Arial Black" pitchFamily="34" charset="0"/>
                <a:cs typeface="Arial" pitchFamily="34" charset="0"/>
              </a:rPr>
              <a:t>#LA BANCA PER UN MONDO CHE CAMBIA</a:t>
            </a:r>
          </a:p>
          <a:p>
            <a:pPr algn="ctr"/>
            <a:r>
              <a:rPr lang="it-IT" sz="1200" b="1" dirty="0">
                <a:solidFill>
                  <a:srgbClr val="007936"/>
                </a:solidFill>
                <a:latin typeface="Arial Black" pitchFamily="34" charset="0"/>
                <a:cs typeface="Arial" pitchFamily="34" charset="0"/>
              </a:rPr>
              <a:t>Modelli e servizi dedicati alle imprese agroalimentari</a:t>
            </a:r>
          </a:p>
          <a:p>
            <a:pPr algn="ctr"/>
            <a:endParaRPr lang="it-IT" sz="1200" b="1" dirty="0">
              <a:solidFill>
                <a:srgbClr val="007936"/>
              </a:solidFill>
              <a:latin typeface="Arial Black" pitchFamily="34" charset="0"/>
              <a:cs typeface="Arial" pitchFamily="34" charset="0"/>
            </a:endParaRPr>
          </a:p>
          <a:p>
            <a:pPr algn="ctr"/>
            <a:r>
              <a:rPr lang="it-IT" sz="1400" dirty="0" err="1">
                <a:solidFill>
                  <a:srgbClr val="007936"/>
                </a:solidFill>
                <a:latin typeface="Arial Black" pitchFamily="34" charset="0"/>
                <a:cs typeface="Arial" pitchFamily="34" charset="0"/>
              </a:rPr>
              <a:t>Webmeeting</a:t>
            </a:r>
            <a:endParaRPr lang="it-IT" sz="1400" dirty="0">
              <a:solidFill>
                <a:srgbClr val="007936"/>
              </a:solidFill>
              <a:latin typeface="Arial Black" pitchFamily="34" charset="0"/>
              <a:cs typeface="Arial" pitchFamily="34" charset="0"/>
            </a:endParaRPr>
          </a:p>
          <a:p>
            <a:pPr algn="ctr"/>
            <a:r>
              <a:rPr lang="it-IT" sz="1400">
                <a:solidFill>
                  <a:srgbClr val="007936"/>
                </a:solidFill>
                <a:latin typeface="Arial Black" pitchFamily="34" charset="0"/>
                <a:cs typeface="Arial" pitchFamily="34" charset="0"/>
              </a:rPr>
              <a:t>28 </a:t>
            </a:r>
            <a:r>
              <a:rPr lang="it-IT" sz="1400" dirty="0">
                <a:solidFill>
                  <a:srgbClr val="007936"/>
                </a:solidFill>
                <a:latin typeface="Arial Black" pitchFamily="34" charset="0"/>
                <a:cs typeface="Arial" pitchFamily="34" charset="0"/>
              </a:rPr>
              <a:t>gennaio 2021 – ore 12</a:t>
            </a:r>
          </a:p>
          <a:p>
            <a:pPr algn="ctr"/>
            <a:endParaRPr lang="it-IT" sz="1100" b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it-IT" sz="1100" b="1" dirty="0">
                <a:latin typeface="Arial Black" pitchFamily="34" charset="0"/>
                <a:cs typeface="Arial" pitchFamily="34" charset="0"/>
              </a:rPr>
              <a:t>Saluti e introduzione </a:t>
            </a:r>
          </a:p>
          <a:p>
            <a:pPr algn="ctr"/>
            <a:r>
              <a:rPr lang="it-IT" sz="1100" b="1" dirty="0">
                <a:latin typeface="Arial Black" pitchFamily="34" charset="0"/>
                <a:cs typeface="Arial" pitchFamily="34" charset="0"/>
              </a:rPr>
              <a:t>Massimiliano Giansanti </a:t>
            </a:r>
            <a:r>
              <a:rPr lang="it-IT" sz="1100" dirty="0">
                <a:latin typeface="Arial" pitchFamily="34" charset="0"/>
                <a:cs typeface="Arial" pitchFamily="34" charset="0"/>
              </a:rPr>
              <a:t>Presidente di Confagricoltura</a:t>
            </a:r>
          </a:p>
          <a:p>
            <a:pPr algn="ctr"/>
            <a:r>
              <a:rPr lang="it-IT" sz="1100" b="1" dirty="0">
                <a:latin typeface="Arial Black" pitchFamily="34" charset="0"/>
                <a:cs typeface="Arial" pitchFamily="34" charset="0"/>
              </a:rPr>
              <a:t>Luisa Todini </a:t>
            </a:r>
            <a:r>
              <a:rPr lang="it-IT" sz="1100" dirty="0">
                <a:latin typeface="Arial" pitchFamily="34" charset="0"/>
                <a:cs typeface="Arial" pitchFamily="34" charset="0"/>
              </a:rPr>
              <a:t>Presidente </a:t>
            </a:r>
            <a:r>
              <a:rPr lang="it-IT" sz="1100" dirty="0" err="1">
                <a:latin typeface="Arial" pitchFamily="34" charset="0"/>
                <a:cs typeface="Arial" pitchFamily="34" charset="0"/>
              </a:rPr>
              <a:t>Agronetwork</a:t>
            </a:r>
            <a:r>
              <a:rPr lang="it-IT" sz="1100" dirty="0">
                <a:latin typeface="Arial" pitchFamily="34" charset="0"/>
                <a:cs typeface="Arial" pitchFamily="34" charset="0"/>
              </a:rPr>
              <a:t> (TBC)</a:t>
            </a:r>
          </a:p>
          <a:p>
            <a:pPr algn="ctr"/>
            <a:endParaRPr lang="it-IT" sz="1100" b="1" dirty="0">
              <a:latin typeface="Arial Black" pitchFamily="34" charset="0"/>
              <a:cs typeface="Arial" pitchFamily="34" charset="0"/>
            </a:endParaRPr>
          </a:p>
          <a:p>
            <a:pPr algn="ctr"/>
            <a:r>
              <a:rPr lang="it-IT" sz="1200" dirty="0">
                <a:solidFill>
                  <a:srgbClr val="007936"/>
                </a:solidFill>
                <a:latin typeface="Arial Black" pitchFamily="34" charset="0"/>
                <a:cs typeface="Arial" pitchFamily="34" charset="0"/>
              </a:rPr>
              <a:t>PARTE 1 </a:t>
            </a:r>
            <a:endParaRPr lang="it-IT" sz="1100" b="1" dirty="0">
              <a:latin typeface="Arial Black" pitchFamily="34" charset="0"/>
              <a:cs typeface="Arial" pitchFamily="34" charset="0"/>
            </a:endParaRPr>
          </a:p>
          <a:p>
            <a:pPr algn="ctr"/>
            <a:r>
              <a:rPr lang="it-IT" sz="1100" b="1" dirty="0">
                <a:latin typeface="Arial Black" pitchFamily="34" charset="0"/>
                <a:cs typeface="Arial" pitchFamily="34" charset="0"/>
              </a:rPr>
              <a:t>Mauro </a:t>
            </a:r>
            <a:r>
              <a:rPr lang="it-IT" sz="1100" b="1" dirty="0" err="1">
                <a:latin typeface="Arial Black" pitchFamily="34" charset="0"/>
                <a:cs typeface="Arial" pitchFamily="34" charset="0"/>
              </a:rPr>
              <a:t>Bombacigno</a:t>
            </a:r>
            <a:r>
              <a:rPr lang="it-IT" sz="1100" b="1" dirty="0">
                <a:latin typeface="Arial Black" pitchFamily="34" charset="0"/>
                <a:cs typeface="Arial" pitchFamily="34" charset="0"/>
              </a:rPr>
              <a:t> </a:t>
            </a:r>
            <a:r>
              <a:rPr lang="it-IT" altLang="it-IT" sz="1100" dirty="0">
                <a:latin typeface="Arial" pitchFamily="34" charset="0"/>
                <a:cs typeface="Arial" pitchFamily="34" charset="0"/>
              </a:rPr>
              <a:t>Direttore </a:t>
            </a:r>
            <a:r>
              <a:rPr lang="it-IT" altLang="it-IT" sz="1100" dirty="0" err="1">
                <a:latin typeface="Arial" pitchFamily="34" charset="0"/>
                <a:cs typeface="Arial" pitchFamily="34" charset="0"/>
              </a:rPr>
              <a:t>Engagment</a:t>
            </a:r>
            <a:r>
              <a:rPr lang="it-IT" altLang="it-IT" sz="1100" dirty="0">
                <a:latin typeface="Arial" pitchFamily="34" charset="0"/>
                <a:cs typeface="Arial" pitchFamily="34" charset="0"/>
              </a:rPr>
              <a:t> BNP Paribas </a:t>
            </a:r>
            <a:r>
              <a:rPr lang="it-IT" altLang="it-IT" sz="1100" dirty="0" err="1">
                <a:latin typeface="Arial" pitchFamily="34" charset="0"/>
                <a:cs typeface="Arial" pitchFamily="34" charset="0"/>
              </a:rPr>
              <a:t>Italy</a:t>
            </a:r>
            <a:endParaRPr kumimoji="0" lang="it-IT" alt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it-IT" sz="1000" i="1" dirty="0">
                <a:latin typeface="Arial" pitchFamily="34" charset="0"/>
                <a:cs typeface="Arial" pitchFamily="34" charset="0"/>
              </a:rPr>
              <a:t>#PositiveBanking: la sostenibilità come opportunità</a:t>
            </a:r>
          </a:p>
          <a:p>
            <a:pPr algn="ctr"/>
            <a:endParaRPr lang="it-IT" sz="1000" i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it-IT" sz="1100" b="1" dirty="0">
                <a:latin typeface="Arial Black" pitchFamily="34" charset="0"/>
                <a:cs typeface="Arial" pitchFamily="34" charset="0"/>
              </a:rPr>
              <a:t>Maria Cristina D’Arienzo </a:t>
            </a:r>
            <a:r>
              <a:rPr lang="it-IT" sz="1100" dirty="0">
                <a:latin typeface="Arial" pitchFamily="34" charset="0"/>
                <a:cs typeface="Arial" pitchFamily="34" charset="0"/>
              </a:rPr>
              <a:t>Credito Direzione Generale Confagricoltura</a:t>
            </a:r>
          </a:p>
          <a:p>
            <a:pPr algn="ctr"/>
            <a:r>
              <a:rPr lang="it-IT" sz="1000" i="1" dirty="0">
                <a:latin typeface="Arial" pitchFamily="34" charset="0"/>
                <a:cs typeface="Arial" pitchFamily="34" charset="0"/>
              </a:rPr>
              <a:t>Introduzione sul tema credito</a:t>
            </a:r>
          </a:p>
          <a:p>
            <a:pPr algn="ctr"/>
            <a:endParaRPr lang="it-IT" sz="1000" i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it-IT" sz="1100" b="1" dirty="0">
                <a:latin typeface="Arial Black" pitchFamily="34" charset="0"/>
                <a:cs typeface="Arial" pitchFamily="34" charset="0"/>
              </a:rPr>
              <a:t>Stefano </a:t>
            </a:r>
            <a:r>
              <a:rPr lang="it-IT" sz="1100" b="1" dirty="0" err="1">
                <a:latin typeface="Arial Black" pitchFamily="34" charset="0"/>
                <a:cs typeface="Arial" pitchFamily="34" charset="0"/>
              </a:rPr>
              <a:t>Belleggia</a:t>
            </a:r>
            <a:r>
              <a:rPr lang="it-IT" sz="1100" b="1" dirty="0">
                <a:latin typeface="Arial Black" pitchFamily="34" charset="0"/>
                <a:cs typeface="Arial" pitchFamily="34" charset="0"/>
              </a:rPr>
              <a:t> </a:t>
            </a:r>
            <a:r>
              <a:rPr lang="it-IT" sz="1100" dirty="0">
                <a:latin typeface="Arial" pitchFamily="34" charset="0"/>
                <a:cs typeface="Arial" pitchFamily="34" charset="0"/>
              </a:rPr>
              <a:t>Coordinatore Green Desk BNL BNP Paribas</a:t>
            </a:r>
          </a:p>
          <a:p>
            <a:pPr algn="ctr"/>
            <a:r>
              <a:rPr lang="it-IT" sz="1000" i="1" dirty="0">
                <a:latin typeface="Arial" pitchFamily="34" charset="0"/>
                <a:cs typeface="Arial" pitchFamily="34" charset="0"/>
              </a:rPr>
              <a:t>Investimenti sostenibili, economia circolare ed efficienza energetica: i nuovi driver di sviluppo per il settore Agroalimentare - L’offerta di BNL</a:t>
            </a:r>
          </a:p>
          <a:p>
            <a:pPr algn="ctr"/>
            <a:endParaRPr lang="it-IT" sz="1100" b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it-IT" sz="1100" b="1" dirty="0">
                <a:latin typeface="Arial Black" pitchFamily="34" charset="0"/>
                <a:cs typeface="Arial" pitchFamily="34" charset="0"/>
              </a:rPr>
              <a:t>Sandro Franco</a:t>
            </a:r>
            <a:r>
              <a:rPr lang="it-IT" sz="1800" dirty="0">
                <a:solidFill>
                  <a:srgbClr val="1F497D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it-IT" sz="1100" dirty="0">
                <a:latin typeface="Arial" pitchFamily="34" charset="0"/>
                <a:cs typeface="Arial" pitchFamily="34" charset="0"/>
              </a:rPr>
              <a:t>Sales e Marketing Manager e-</a:t>
            </a:r>
            <a:r>
              <a:rPr lang="it-IT" sz="1100" dirty="0" err="1">
                <a:latin typeface="Arial" pitchFamily="34" charset="0"/>
                <a:cs typeface="Arial" pitchFamily="34" charset="0"/>
              </a:rPr>
              <a:t>industry</a:t>
            </a:r>
            <a:r>
              <a:rPr lang="it-IT" sz="1100" dirty="0">
                <a:latin typeface="Arial" pitchFamily="34" charset="0"/>
                <a:cs typeface="Arial" pitchFamily="34" charset="0"/>
              </a:rPr>
              <a:t> ENEL X (TBC)</a:t>
            </a:r>
          </a:p>
          <a:p>
            <a:pPr algn="ctr"/>
            <a:r>
              <a:rPr lang="it-IT" sz="1000" i="1" dirty="0">
                <a:latin typeface="Arial" pitchFamily="34" charset="0"/>
                <a:cs typeface="Arial" pitchFamily="34" charset="0"/>
              </a:rPr>
              <a:t>ENEL X Efficienza Energetica e percorsi di Sostenibilità per le imprese agricole</a:t>
            </a:r>
          </a:p>
          <a:p>
            <a:pPr algn="ctr"/>
            <a:endParaRPr lang="it-IT" sz="1000" i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it-IT" sz="1200" dirty="0">
                <a:solidFill>
                  <a:srgbClr val="007936"/>
                </a:solidFill>
                <a:latin typeface="Arial Black" pitchFamily="34" charset="0"/>
                <a:cs typeface="Arial" pitchFamily="34" charset="0"/>
              </a:rPr>
              <a:t>PARTE 2</a:t>
            </a:r>
            <a:endParaRPr lang="it-IT" sz="1100" b="1" dirty="0">
              <a:latin typeface="Arial Black" pitchFamily="34" charset="0"/>
              <a:cs typeface="Arial" pitchFamily="34" charset="0"/>
            </a:endParaRPr>
          </a:p>
          <a:p>
            <a:pPr algn="ctr"/>
            <a:r>
              <a:rPr lang="it-IT" sz="1100" b="1" dirty="0">
                <a:latin typeface="Arial Black" pitchFamily="34" charset="0"/>
                <a:cs typeface="Arial" pitchFamily="34" charset="0"/>
              </a:rPr>
              <a:t>La parola alle imprese - Q&amp;A</a:t>
            </a:r>
          </a:p>
          <a:p>
            <a:pPr algn="ctr"/>
            <a:endParaRPr lang="it-IT" sz="1100" b="1" dirty="0">
              <a:latin typeface="Arial Black" pitchFamily="34" charset="0"/>
              <a:cs typeface="Arial" pitchFamily="34" charset="0"/>
            </a:endParaRPr>
          </a:p>
          <a:p>
            <a:pPr algn="ctr"/>
            <a:endParaRPr lang="it-IT" sz="1100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it-IT" sz="1100" b="1" dirty="0">
                <a:latin typeface="Arial Black" pitchFamily="34" charset="0"/>
                <a:cs typeface="Arial" pitchFamily="34" charset="0"/>
              </a:rPr>
              <a:t>Moderatore</a:t>
            </a:r>
          </a:p>
          <a:p>
            <a:pPr algn="ctr"/>
            <a:r>
              <a:rPr lang="it-IT" sz="1100" b="1" dirty="0">
                <a:latin typeface="Arial Black" pitchFamily="34" charset="0"/>
                <a:cs typeface="Arial" pitchFamily="34" charset="0"/>
              </a:rPr>
              <a:t>Daniele Rossi </a:t>
            </a:r>
            <a:r>
              <a:rPr lang="it-IT" sz="1100" b="1" dirty="0">
                <a:latin typeface="Arial" pitchFamily="34" charset="0"/>
                <a:cs typeface="Arial" pitchFamily="34" charset="0"/>
              </a:rPr>
              <a:t>– </a:t>
            </a:r>
            <a:r>
              <a:rPr lang="it-IT" sz="1100" dirty="0">
                <a:latin typeface="Arial" pitchFamily="34" charset="0"/>
                <a:cs typeface="Arial" pitchFamily="34" charset="0"/>
              </a:rPr>
              <a:t>Segretario Generale </a:t>
            </a:r>
            <a:r>
              <a:rPr lang="it-IT" sz="1100" dirty="0" err="1">
                <a:latin typeface="Arial" pitchFamily="34" charset="0"/>
                <a:cs typeface="Arial" pitchFamily="34" charset="0"/>
              </a:rPr>
              <a:t>Agronetwork</a:t>
            </a:r>
            <a:endParaRPr lang="it-IT" sz="1100" dirty="0">
              <a:latin typeface="Arial" pitchFamily="34" charset="0"/>
              <a:cs typeface="Arial" pitchFamily="34" charset="0"/>
            </a:endParaRPr>
          </a:p>
          <a:p>
            <a:pPr algn="ctr"/>
            <a:endParaRPr lang="it-IT" sz="1100" i="1" dirty="0">
              <a:solidFill>
                <a:srgbClr val="00793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it-IT" sz="1000" i="1" dirty="0">
              <a:solidFill>
                <a:srgbClr val="00793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it-IT" sz="1000" i="1" dirty="0">
                <a:solidFill>
                  <a:srgbClr val="007936"/>
                </a:solidFill>
                <a:latin typeface="Arial" pitchFamily="34" charset="0"/>
                <a:cs typeface="Arial" pitchFamily="34" charset="0"/>
              </a:rPr>
              <a:t>Evento digitale su piattaforma TEAMS e diretta su canale </a:t>
            </a:r>
            <a:r>
              <a:rPr lang="it-IT" sz="1000" i="1" dirty="0" err="1">
                <a:solidFill>
                  <a:srgbClr val="007936"/>
                </a:solidFill>
                <a:latin typeface="Arial" pitchFamily="34" charset="0"/>
                <a:cs typeface="Arial" pitchFamily="34" charset="0"/>
              </a:rPr>
              <a:t>Youtube</a:t>
            </a:r>
            <a:r>
              <a:rPr lang="it-IT" sz="1000" i="1" dirty="0">
                <a:solidFill>
                  <a:srgbClr val="007936"/>
                </a:solidFill>
                <a:latin typeface="Arial" pitchFamily="34" charset="0"/>
                <a:cs typeface="Arial" pitchFamily="34" charset="0"/>
              </a:rPr>
              <a:t> e Facebook Confagricoltura  </a:t>
            </a:r>
          </a:p>
          <a:p>
            <a:pPr algn="ctr"/>
            <a:endParaRPr lang="it-IT" sz="1000" i="1" dirty="0">
              <a:solidFill>
                <a:srgbClr val="00793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it-IT" sz="1000" i="1" dirty="0">
                <a:solidFill>
                  <a:srgbClr val="007936"/>
                </a:solidFill>
                <a:latin typeface="Arial" pitchFamily="34" charset="0"/>
                <a:cs typeface="Arial" pitchFamily="34" charset="0"/>
              </a:rPr>
              <a:t>Si prega di specificare a </a:t>
            </a:r>
            <a:r>
              <a:rPr lang="it-IT" sz="1000" i="1" u="sng" dirty="0">
                <a:solidFill>
                  <a:srgbClr val="007936"/>
                </a:solidFill>
                <a:latin typeface="Arial" pitchFamily="34" charset="0"/>
                <a:cs typeface="Arial" pitchFamily="34" charset="0"/>
              </a:rPr>
              <a:t>info@agro-network.it</a:t>
            </a:r>
          </a:p>
          <a:p>
            <a:pPr algn="ctr"/>
            <a:r>
              <a:rPr lang="it-IT" sz="1000" i="1" dirty="0">
                <a:solidFill>
                  <a:srgbClr val="007936"/>
                </a:solidFill>
                <a:latin typeface="Arial" pitchFamily="34" charset="0"/>
                <a:cs typeface="Arial" pitchFamily="34" charset="0"/>
              </a:rPr>
              <a:t>l’indirizzo mail dei partecipanti al fine di predisporre il collegamento alla piattaforma teams</a:t>
            </a: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5184" y="205833"/>
            <a:ext cx="1296144" cy="440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magine 10">
            <a:extLst>
              <a:ext uri="{FF2B5EF4-FFF2-40B4-BE49-F238E27FC236}">
                <a16:creationId xmlns="" xmlns:a16="http://schemas.microsoft.com/office/drawing/2014/main" id="{C3233D96-FB60-45D0-A576-D90883CE58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1824" y="1105010"/>
            <a:ext cx="2489416" cy="792088"/>
          </a:xfrm>
          <a:prstGeom prst="rect">
            <a:avLst/>
          </a:prstGeom>
        </p:spPr>
      </p:pic>
      <p:sp>
        <p:nvSpPr>
          <p:cNvPr id="12" name="Rettangolo 11">
            <a:extLst>
              <a:ext uri="{FF2B5EF4-FFF2-40B4-BE49-F238E27FC236}">
                <a16:creationId xmlns="" xmlns:a16="http://schemas.microsoft.com/office/drawing/2014/main" id="{CD1023B8-6953-4009-80F3-ACC10708D3FD}"/>
              </a:ext>
            </a:extLst>
          </p:cNvPr>
          <p:cNvSpPr/>
          <p:nvPr/>
        </p:nvSpPr>
        <p:spPr>
          <a:xfrm>
            <a:off x="2907576" y="1931924"/>
            <a:ext cx="99791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100" b="1" dirty="0">
                <a:latin typeface="Arial Black" pitchFamily="34" charset="0"/>
                <a:cs typeface="Arial" pitchFamily="34" charset="0"/>
              </a:rPr>
              <a:t>presenta</a:t>
            </a:r>
          </a:p>
        </p:txBody>
      </p:sp>
      <p:pic>
        <p:nvPicPr>
          <p:cNvPr id="1026" name="Picture 2" descr="CONFAGRICOLTURA E OPEN FIBER INSIEME PER L'AGRICOLTURA DEL FUTURO,  CONFAGRICOLTURA TOSCANA">
            <a:extLst>
              <a:ext uri="{FF2B5EF4-FFF2-40B4-BE49-F238E27FC236}">
                <a16:creationId xmlns="" xmlns:a16="http://schemas.microsoft.com/office/drawing/2014/main" id="{35EF2490-ED23-4703-A6CC-6A220777CA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78" y="216021"/>
            <a:ext cx="1889746" cy="472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817</TotalTime>
  <Words>166</Words>
  <Application>Microsoft Office PowerPoint</Application>
  <PresentationFormat>Presentazione su schermo (4:3)</PresentationFormat>
  <Paragraphs>36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5" baseType="lpstr">
      <vt:lpstr>Arial</vt:lpstr>
      <vt:lpstr>Arial Black</vt:lpstr>
      <vt:lpstr>Calibri</vt:lpstr>
      <vt:lpstr>Tema di Office</vt:lpstr>
      <vt:lpstr>Presentazione standard di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Giulia</dc:creator>
  <cp:lastModifiedBy>Confagricoltura Puglia</cp:lastModifiedBy>
  <cp:revision>83</cp:revision>
  <cp:lastPrinted>2021-01-15T12:57:25Z</cp:lastPrinted>
  <dcterms:created xsi:type="dcterms:W3CDTF">2020-06-10T12:10:36Z</dcterms:created>
  <dcterms:modified xsi:type="dcterms:W3CDTF">2021-01-19T15:14:44Z</dcterms:modified>
</cp:coreProperties>
</file>